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3"/>
  </p:notesMasterIdLst>
  <p:sldIdLst>
    <p:sldId id="256" r:id="rId3"/>
    <p:sldId id="313" r:id="rId4"/>
    <p:sldId id="304" r:id="rId5"/>
    <p:sldId id="311" r:id="rId6"/>
    <p:sldId id="305" r:id="rId7"/>
    <p:sldId id="309" r:id="rId8"/>
    <p:sldId id="306" r:id="rId9"/>
    <p:sldId id="312" r:id="rId10"/>
    <p:sldId id="310" r:id="rId11"/>
    <p:sldId id="292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7FDD001-475F-4AF1-AEFC-78800D3D4D19}">
          <p14:sldIdLst>
            <p14:sldId id="256"/>
            <p14:sldId id="313"/>
            <p14:sldId id="304"/>
            <p14:sldId id="311"/>
            <p14:sldId id="305"/>
            <p14:sldId id="309"/>
            <p14:sldId id="306"/>
            <p14:sldId id="312"/>
            <p14:sldId id="310"/>
            <p14:sldId id="29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435" autoAdjust="0"/>
  </p:normalViewPr>
  <p:slideViewPr>
    <p:cSldViewPr>
      <p:cViewPr varScale="1">
        <p:scale>
          <a:sx n="60" d="100"/>
          <a:sy n="60" d="100"/>
        </p:scale>
        <p:origin x="1458" y="30"/>
      </p:cViewPr>
      <p:guideLst>
        <p:guide orient="horz" pos="2160"/>
        <p:guide pos="32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C78B3-EDCE-4187-A1AE-28620314FA32}" type="datetimeFigureOut">
              <a:rPr lang="en-US" smtClean="0"/>
              <a:t>7/26/2016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23D8F9-CB37-49F0-8AF5-ACE59178D0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515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B1E08-976E-451D-97C5-3D69BA983FFE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D5BC8-75F3-411B-AA7E-18F2517CF048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448D4-AED6-43DB-A0F8-CD4938D2549C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CE893-3A38-428F-89AB-E97AD9CAA95E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9445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250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Resize video to this box.</a:t>
            </a:r>
          </a:p>
        </p:txBody>
      </p:sp>
    </p:spTree>
    <p:extLst>
      <p:ext uri="{BB962C8B-B14F-4D97-AF65-F5344CB8AC3E}">
        <p14:creationId xmlns:p14="http://schemas.microsoft.com/office/powerpoint/2010/main" val="16525946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8013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1463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7799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268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A6930-E356-4864-92C1-40AC7A5201AA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4905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472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4681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9689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0985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2843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873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spcBef>
                <a:spcPts val="0"/>
              </a:spcBef>
              <a:buNone/>
              <a:defRPr sz="2000"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1EE53-8F27-4821-8161-190499C0D007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723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23975-99FA-4807-B1B4-A59DEFED898A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7752F-4922-4BAA-9C20-D4DAF4ED08B5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6A633-E76F-4E07-A3AE-A7A784889AE2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5BDE-D72B-4A3A-925B-2A5C22F639AF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7B69-131B-4374-A9CC-0845A85B9B89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E60E-10B6-4F85-8F8E-D3A8141030E0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4A8BA-DEEC-47D2-87F9-8204232D7DB8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771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/4.0/" TargetMode="External"/><Relationship Id="rId2" Type="http://schemas.openxmlformats.org/officeDocument/2006/relationships/image" Target="../media/image1.im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Design Strategies 3: Divide into cases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 “Bootcamp”</a:t>
            </a:r>
          </a:p>
          <a:p>
            <a:r>
              <a:rPr lang="en-US" dirty="0"/>
              <a:t>Lesson 2.2</a:t>
            </a: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9" name="Picture 8"/>
            <p:cNvPicPr>
              <a:picLocks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2012-2014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3"/>
                </a:rPr>
                <a:t>Creative Commons Attribution-NonCommercial 4.0 International License</a:t>
              </a:r>
              <a:r>
                <a:rPr lang="en-US" sz="1000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956907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have questions or comments about this lesson, post them on the discussion board.</a:t>
            </a:r>
          </a:p>
          <a:p>
            <a:r>
              <a:rPr lang="en-US" dirty="0"/>
              <a:t>Go on to the next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809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6400800" y="1757787"/>
            <a:ext cx="1828800" cy="533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Generalization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400800" y="2564470"/>
            <a:ext cx="1828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Over Constants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400800" y="3371153"/>
            <a:ext cx="1828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Over Expressions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6400800" y="4177836"/>
            <a:ext cx="1828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Over Contexts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6400800" y="4984519"/>
            <a:ext cx="1828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Over Data Representations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6400800" y="5791200"/>
            <a:ext cx="1828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Over Method Implementations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914400" y="951104"/>
            <a:ext cx="1828800" cy="5373496"/>
            <a:chOff x="476250" y="951104"/>
            <a:chExt cx="1828800" cy="5373496"/>
          </a:xfrm>
        </p:grpSpPr>
        <p:sp>
          <p:nvSpPr>
            <p:cNvPr id="22" name="Rounded Rectangle 21"/>
            <p:cNvSpPr/>
            <p:nvPr/>
          </p:nvSpPr>
          <p:spPr>
            <a:xfrm>
              <a:off x="476250" y="2564470"/>
              <a:ext cx="1828800" cy="5334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Mixed Data</a:t>
              </a: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476250" y="951104"/>
              <a:ext cx="1828800" cy="5334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Data Representations</a:t>
              </a: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476250" y="1757787"/>
              <a:ext cx="1828800" cy="5334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Basics</a:t>
              </a: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476250" y="3371153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Recursive Data</a:t>
              </a:r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476250" y="4177836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Functional Data</a:t>
              </a:r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476250" y="4984519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Objects &amp; Classes</a:t>
              </a:r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476250" y="5791200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Stateful</a:t>
              </a:r>
              <a:r>
                <a:rPr lang="en-US" dirty="0"/>
                <a:t> Objects</a:t>
              </a:r>
            </a:p>
          </p:txBody>
        </p:sp>
        <p:cxnSp>
          <p:nvCxnSpPr>
            <p:cNvPr id="58" name="Straight Arrow Connector 57"/>
            <p:cNvCxnSpPr>
              <a:stCxn id="12" idx="2"/>
              <a:endCxn id="22" idx="0"/>
            </p:cNvCxnSpPr>
            <p:nvPr/>
          </p:nvCxnSpPr>
          <p:spPr>
            <a:xfrm>
              <a:off x="1390650" y="2291187"/>
              <a:ext cx="0" cy="2732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>
              <a:stCxn id="22" idx="2"/>
              <a:endCxn id="27" idx="0"/>
            </p:cNvCxnSpPr>
            <p:nvPr/>
          </p:nvCxnSpPr>
          <p:spPr>
            <a:xfrm>
              <a:off x="1390650" y="3097870"/>
              <a:ext cx="0" cy="2732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79"/>
          <p:cNvGrpSpPr/>
          <p:nvPr/>
        </p:nvGrpSpPr>
        <p:grpSpPr>
          <a:xfrm>
            <a:off x="3657600" y="951104"/>
            <a:ext cx="1828800" cy="5373496"/>
            <a:chOff x="2598691" y="951104"/>
            <a:chExt cx="1828800" cy="5373496"/>
          </a:xfrm>
        </p:grpSpPr>
        <p:sp>
          <p:nvSpPr>
            <p:cNvPr id="6" name="Rounded Rectangle 5"/>
            <p:cNvSpPr/>
            <p:nvPr/>
          </p:nvSpPr>
          <p:spPr>
            <a:xfrm>
              <a:off x="2598691" y="951104"/>
              <a:ext cx="1828800" cy="5334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Design Strategies</a:t>
              </a: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2598691" y="1757787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Combine simpler functions</a:t>
              </a:r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2598691" y="4782846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Call a more general function</a:t>
              </a:r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2598691" y="5791200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Communicate via State</a:t>
              </a:r>
            </a:p>
          </p:txBody>
        </p:sp>
        <p:cxnSp>
          <p:nvCxnSpPr>
            <p:cNvPr id="70" name="Straight Arrow Connector 69"/>
            <p:cNvCxnSpPr>
              <a:stCxn id="13" idx="2"/>
            </p:cNvCxnSpPr>
            <p:nvPr/>
          </p:nvCxnSpPr>
          <p:spPr>
            <a:xfrm>
              <a:off x="3513091" y="2291187"/>
              <a:ext cx="0" cy="4749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>
              <a:off x="3513091" y="3299540"/>
              <a:ext cx="0" cy="4749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endCxn id="38" idx="0"/>
            </p:cNvCxnSpPr>
            <p:nvPr/>
          </p:nvCxnSpPr>
          <p:spPr>
            <a:xfrm>
              <a:off x="3513091" y="4307893"/>
              <a:ext cx="0" cy="4749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>
              <a:stCxn id="38" idx="2"/>
              <a:endCxn id="48" idx="0"/>
            </p:cNvCxnSpPr>
            <p:nvPr/>
          </p:nvCxnSpPr>
          <p:spPr>
            <a:xfrm>
              <a:off x="3513091" y="5316246"/>
              <a:ext cx="0" cy="47495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8" name="Straight Arrow Connector 87"/>
          <p:cNvCxnSpPr>
            <a:stCxn id="7" idx="2"/>
            <a:endCxn id="14" idx="0"/>
          </p:cNvCxnSpPr>
          <p:nvPr/>
        </p:nvCxnSpPr>
        <p:spPr>
          <a:xfrm>
            <a:off x="7315200" y="2291187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14" idx="2"/>
            <a:endCxn id="29" idx="0"/>
          </p:cNvCxnSpPr>
          <p:nvPr/>
        </p:nvCxnSpPr>
        <p:spPr>
          <a:xfrm>
            <a:off x="7315200" y="3097870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29" idx="2"/>
            <a:endCxn id="34" idx="0"/>
          </p:cNvCxnSpPr>
          <p:nvPr/>
        </p:nvCxnSpPr>
        <p:spPr>
          <a:xfrm>
            <a:off x="7315200" y="3904553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34" idx="2"/>
            <a:endCxn id="39" idx="0"/>
          </p:cNvCxnSpPr>
          <p:nvPr/>
        </p:nvCxnSpPr>
        <p:spPr>
          <a:xfrm>
            <a:off x="7315200" y="4711236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39" idx="2"/>
            <a:endCxn id="44" idx="0"/>
          </p:cNvCxnSpPr>
          <p:nvPr/>
        </p:nvCxnSpPr>
        <p:spPr>
          <a:xfrm>
            <a:off x="7315200" y="5517919"/>
            <a:ext cx="0" cy="273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ounded Rectangle 102"/>
          <p:cNvSpPr/>
          <p:nvPr/>
        </p:nvSpPr>
        <p:spPr>
          <a:xfrm>
            <a:off x="5791200" y="417704"/>
            <a:ext cx="3048000" cy="1066800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4400" dirty="0"/>
              <a:t>Lesson 2.1</a:t>
            </a:r>
            <a:endParaRPr lang="en-US" sz="4400" dirty="0">
              <a:solidFill>
                <a:schemeClr val="tx1"/>
              </a:solidFill>
            </a:endParaRPr>
          </a:p>
        </p:txBody>
      </p:sp>
      <p:cxnSp>
        <p:nvCxnSpPr>
          <p:cNvPr id="107" name="Straight Arrow Connector 106"/>
          <p:cNvCxnSpPr>
            <a:stCxn id="27" idx="2"/>
            <a:endCxn id="37" idx="0"/>
          </p:cNvCxnSpPr>
          <p:nvPr/>
        </p:nvCxnSpPr>
        <p:spPr>
          <a:xfrm>
            <a:off x="1828800" y="3904553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stCxn id="37" idx="2"/>
            <a:endCxn id="42" idx="0"/>
          </p:cNvCxnSpPr>
          <p:nvPr/>
        </p:nvCxnSpPr>
        <p:spPr>
          <a:xfrm>
            <a:off x="1828800" y="4711236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42" idx="2"/>
            <a:endCxn id="47" idx="0"/>
          </p:cNvCxnSpPr>
          <p:nvPr/>
        </p:nvCxnSpPr>
        <p:spPr>
          <a:xfrm>
            <a:off x="1828800" y="5517919"/>
            <a:ext cx="0" cy="273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Elbow Connector 112"/>
          <p:cNvCxnSpPr>
            <a:stCxn id="38" idx="3"/>
            <a:endCxn id="7" idx="1"/>
          </p:cNvCxnSpPr>
          <p:nvPr/>
        </p:nvCxnSpPr>
        <p:spPr>
          <a:xfrm flipV="1">
            <a:off x="5486400" y="2024487"/>
            <a:ext cx="914400" cy="3025059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</a:t>
            </a:fld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3660228" y="3790560"/>
            <a:ext cx="1828800" cy="5334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Divide into Cases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3654972" y="2779612"/>
            <a:ext cx="1828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Use a template</a:t>
            </a:r>
          </a:p>
        </p:txBody>
      </p:sp>
    </p:spTree>
    <p:extLst>
      <p:ext uri="{BB962C8B-B14F-4D97-AF65-F5344CB8AC3E}">
        <p14:creationId xmlns:p14="http://schemas.microsoft.com/office/powerpoint/2010/main" val="2706989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Divide into cases on &lt;condition&gt;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Sometimes you need to break up an argument in some way other than by its template.</a:t>
            </a:r>
          </a:p>
          <a:p>
            <a:r>
              <a:rPr lang="en-US" dirty="0"/>
              <a:t>We already saw this in Lesson 0.4 in the definition of </a:t>
            </a:r>
            <a:r>
              <a:rPr lang="en-US" b="1" dirty="0"/>
              <a:t>abs:</a:t>
            </a:r>
          </a:p>
          <a:p>
            <a:endParaRPr lang="en-US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; abs : Real -&gt; Real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; RETURNS: the absolute value of the given real number.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; STRATEGY: divide into cases on sign of x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(define (abs x)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(if (&lt; x 0)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   (- 0 x)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   x))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977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income tax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Imagine we are computing income tax in a system where there are three rates:</a:t>
            </a:r>
          </a:p>
          <a:p>
            <a:pPr lvl="1"/>
            <a:r>
              <a:rPr lang="en-US" dirty="0"/>
              <a:t>One on incomes less than $10,000</a:t>
            </a:r>
          </a:p>
          <a:p>
            <a:pPr lvl="1"/>
            <a:r>
              <a:rPr lang="en-US" dirty="0"/>
              <a:t>One on incomes between $10,000 and $20,000</a:t>
            </a:r>
          </a:p>
          <a:p>
            <a:pPr lvl="1"/>
            <a:r>
              <a:rPr lang="en-US" dirty="0"/>
              <a:t>One on incomes of $20,000 and over</a:t>
            </a:r>
          </a:p>
          <a:p>
            <a:r>
              <a:rPr lang="en-US" dirty="0"/>
              <a:t>The natural thing to do is to partition the income into three cases, corresponding to these three income ranges.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952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Write a </a:t>
            </a:r>
            <a:r>
              <a:rPr lang="en-US" b="1" dirty="0"/>
              <a:t>cond</a:t>
            </a:r>
            <a:r>
              <a:rPr lang="en-US" dirty="0"/>
              <a:t> or </a:t>
            </a:r>
            <a:r>
              <a:rPr lang="en-US" b="1" dirty="0"/>
              <a:t>if </a:t>
            </a:r>
            <a:r>
              <a:rPr lang="en-US" dirty="0"/>
              <a:t>that divides the data into the desired cases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STRATEGY: Cases on amt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f : NonNegReal -&gt; ??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(f amt)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(cond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[(and (&lt;= 0 amt) (&lt; amt 10000))     ...]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[(and (&lt;= 10000 amt) (&lt; amt 20000)) ...]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[(&lt;= 20000 amt) ...]))</a:t>
            </a:r>
          </a:p>
          <a:p>
            <a:pPr>
              <a:buNone/>
            </a:pPr>
            <a:endParaRPr lang="en-US" sz="1600" dirty="0">
              <a:solidFill>
                <a:schemeClr val="dk1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4268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Write a </a:t>
            </a:r>
            <a:r>
              <a:rPr lang="en-US" b="1" dirty="0"/>
              <a:t>cond</a:t>
            </a:r>
            <a:r>
              <a:rPr lang="en-US" dirty="0"/>
              <a:t> or </a:t>
            </a:r>
            <a:r>
              <a:rPr lang="en-US" b="1" dirty="0"/>
              <a:t>if </a:t>
            </a:r>
            <a:r>
              <a:rPr lang="en-US" dirty="0"/>
              <a:t>that divides the data into the desired cases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;; tax-on : NonNegReal -&gt; NonNegReal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;; GIVEN: A person’s income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;; RETURNS: the tax on the income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;; EXAMPLES: ....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;; STRATEGY: Cases on amt 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(tax-on amt)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(cond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[(and (&lt;= 0 amt) (&lt; amt 10000))     ...]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[(and (&lt;= 10000 amt) (&lt; amt 20000)) ...]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[(&lt;= 20000 amt) ...]))</a:t>
            </a:r>
          </a:p>
          <a:p>
            <a:pPr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43600" y="2133600"/>
            <a:ext cx="3048000" cy="16763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/>
              <a:t>This is contract is sloppy. Currency amounts should never be </a:t>
            </a:r>
            <a:r>
              <a:rPr lang="en-US" sz="1600" b="1" dirty="0"/>
              <a:t>Real</a:t>
            </a:r>
            <a:r>
              <a:rPr lang="en-US" sz="1600" dirty="0"/>
              <a:t>. They should always be integers, and units should be specified.   But we don't need to be so careful for this made-up example.</a:t>
            </a:r>
          </a:p>
        </p:txBody>
      </p:sp>
      <p:cxnSp>
        <p:nvCxnSpPr>
          <p:cNvPr id="5" name="Straight Arrow Connector 4"/>
          <p:cNvCxnSpPr>
            <a:stCxn id="4" idx="1"/>
          </p:cNvCxnSpPr>
          <p:nvPr/>
        </p:nvCxnSpPr>
        <p:spPr>
          <a:xfrm flipH="1" flipV="1">
            <a:off x="3581400" y="1981200"/>
            <a:ext cx="2362200" cy="990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457200" y="5108717"/>
            <a:ext cx="5410200" cy="99733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400" dirty="0"/>
              <a:t>The predicates must be exhaustive.  Make them mutually exclusive when you can.</a:t>
            </a:r>
          </a:p>
        </p:txBody>
      </p:sp>
    </p:spTree>
    <p:extLst>
      <p:ext uri="{BB962C8B-B14F-4D97-AF65-F5344CB8AC3E}">
        <p14:creationId xmlns:p14="http://schemas.microsoft.com/office/powerpoint/2010/main" val="2966985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Now fill in the blanks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tax-on : NonNegReal -&gt; NonNegReal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GIVEN: A person’s income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RETURNS: the tax on the income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EXAMPLES: ....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STRATEGY: Cases on amt </a:t>
            </a:r>
          </a:p>
          <a:p>
            <a:pPr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(tax-on amt)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(cond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[(and (&lt;= 0 amt) (&lt; amt 10000))     </a:t>
            </a:r>
          </a:p>
          <a:p>
            <a:pPr>
              <a:buNone/>
            </a:pP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  0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[(and (&lt;= 10000 amt) (&lt; amt 20000))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(* 0.10 (- amt 10000))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[(&lt;= 20000 amt) 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(+ 1000 (* 0.20 (- amt 20000)))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]))</a:t>
            </a:r>
          </a:p>
          <a:p>
            <a:pPr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48400" y="4114800"/>
            <a:ext cx="2561279" cy="838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z="2400" dirty="0"/>
              <a:t>That's all you need to do!</a:t>
            </a:r>
          </a:p>
        </p:txBody>
      </p:sp>
    </p:spTree>
    <p:extLst>
      <p:ext uri="{BB962C8B-B14F-4D97-AF65-F5344CB8AC3E}">
        <p14:creationId xmlns:p14="http://schemas.microsoft.com/office/powerpoint/2010/main" val="2802028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;; ball-after-tick : Ball -&gt; Ball</a:t>
            </a:r>
          </a:p>
          <a:p>
            <a:r>
              <a:rPr lang="en-US" dirty="0"/>
              <a:t>;; GIVEN: The state of a ball b</a:t>
            </a:r>
          </a:p>
          <a:p>
            <a:r>
              <a:rPr lang="en-US" dirty="0"/>
              <a:t>;; RETURNS: the state of given ball at the next tick</a:t>
            </a:r>
          </a:p>
          <a:p>
            <a:r>
              <a:rPr lang="en-US" dirty="0">
                <a:solidFill>
                  <a:srgbClr val="FF0000"/>
                </a:solidFill>
              </a:rPr>
              <a:t>;; STRATEGY: cases on whether ball would hit the wall on </a:t>
            </a:r>
          </a:p>
          <a:p>
            <a:r>
              <a:rPr lang="en-US" dirty="0">
                <a:solidFill>
                  <a:srgbClr val="FF0000"/>
                </a:solidFill>
              </a:rPr>
              <a:t>;; the next tick</a:t>
            </a:r>
          </a:p>
          <a:p>
            <a:endParaRPr lang="en-US" dirty="0"/>
          </a:p>
          <a:p>
            <a:r>
              <a:rPr lang="en-US" dirty="0"/>
              <a:t>(define (ball-after-tick b)</a:t>
            </a:r>
          </a:p>
          <a:p>
            <a:r>
              <a:rPr lang="en-US" dirty="0"/>
              <a:t>  (if (ball-would-hit-wall? b)</a:t>
            </a:r>
          </a:p>
          <a:p>
            <a:r>
              <a:rPr lang="en-US" dirty="0"/>
              <a:t>    (ball-after-bounce b)</a:t>
            </a:r>
          </a:p>
          <a:p>
            <a:r>
              <a:rPr lang="en-US" dirty="0"/>
              <a:t>    (ball-after-straight-travel b)))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819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does cases fit in our menu of design strategies?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are inspecting a piece of enumeration or mixed data, you almost always want to use the template for that data type.</a:t>
            </a:r>
          </a:p>
          <a:p>
            <a:r>
              <a:rPr lang="en-US" dirty="0">
                <a:solidFill>
                  <a:srgbClr val="FF0000"/>
                </a:solidFill>
              </a:rPr>
              <a:t>Cases is just for when dividing up the data by the template doesn't 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69621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8ef71fc5b11455b279bc1dbeba7f4c2110e29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chemeClr val="tx1"/>
          </a:solidFill>
          <a:tailEnd type="stealth" w="lg" len="lg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tx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1600" dirty="0"/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3358</TotalTime>
  <Words>681</Words>
  <Application>Microsoft Office PowerPoint</Application>
  <PresentationFormat>On-screen Show (4:3)</PresentationFormat>
  <Paragraphs>104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Consolas</vt:lpstr>
      <vt:lpstr>Helvetica Neue</vt:lpstr>
      <vt:lpstr>Office Theme</vt:lpstr>
      <vt:lpstr>1_Office Theme</vt:lpstr>
      <vt:lpstr>Design Strategies 3: Divide into cases</vt:lpstr>
      <vt:lpstr>PowerPoint Presentation</vt:lpstr>
      <vt:lpstr>Divide into cases on &lt;condition&gt;</vt:lpstr>
      <vt:lpstr>Example: income tax</vt:lpstr>
      <vt:lpstr>Write a cond or if that divides the data into the desired cases </vt:lpstr>
      <vt:lpstr>Write a cond or if that divides the data into the desired cases </vt:lpstr>
      <vt:lpstr>Now fill in the blanks</vt:lpstr>
      <vt:lpstr>Another example</vt:lpstr>
      <vt:lpstr>Where does cases fit in our menu of design strategies?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Domain Knowledge and Function Composition</dc:title>
  <dc:creator>wand</dc:creator>
  <cp:lastModifiedBy>Mitchell Wand</cp:lastModifiedBy>
  <cp:revision>91</cp:revision>
  <dcterms:created xsi:type="dcterms:W3CDTF">2006-08-16T00:00:00Z</dcterms:created>
  <dcterms:modified xsi:type="dcterms:W3CDTF">2016-07-27T12:54:46Z</dcterms:modified>
</cp:coreProperties>
</file>